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4" r:id="rId5"/>
    <p:sldId id="306" r:id="rId6"/>
    <p:sldId id="302" r:id="rId7"/>
    <p:sldId id="303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343">
          <p15:clr>
            <a:srgbClr val="A4A3A4"/>
          </p15:clr>
        </p15:guide>
        <p15:guide id="3" orient="horz" pos="702">
          <p15:clr>
            <a:srgbClr val="A4A3A4"/>
          </p15:clr>
        </p15:guide>
        <p15:guide id="4" orient="horz" pos="3539">
          <p15:clr>
            <a:srgbClr val="A4A3A4"/>
          </p15:clr>
        </p15:guide>
        <p15:guide id="5" orient="horz" pos="4159">
          <p15:clr>
            <a:srgbClr val="A4A3A4"/>
          </p15:clr>
        </p15:guide>
        <p15:guide id="6" orient="horz" pos="4212">
          <p15:clr>
            <a:srgbClr val="A4A3A4"/>
          </p15:clr>
        </p15:guide>
        <p15:guide id="7" orient="horz" pos="4246">
          <p15:clr>
            <a:srgbClr val="A4A3A4"/>
          </p15:clr>
        </p15:guide>
        <p15:guide id="8" orient="horz" pos="235">
          <p15:clr>
            <a:srgbClr val="A4A3A4"/>
          </p15:clr>
        </p15:guide>
        <p15:guide id="9" pos="2880">
          <p15:clr>
            <a:srgbClr val="A4A3A4"/>
          </p15:clr>
        </p15:guide>
        <p15:guide id="10" pos="340">
          <p15:clr>
            <a:srgbClr val="A4A3A4"/>
          </p15:clr>
        </p15:guide>
        <p15:guide id="11" pos="2768">
          <p15:clr>
            <a:srgbClr val="A4A3A4"/>
          </p15:clr>
        </p15:guide>
        <p15:guide id="12" pos="3000">
          <p15:clr>
            <a:srgbClr val="A4A3A4"/>
          </p15:clr>
        </p15:guide>
        <p15:guide id="13" pos="4630">
          <p15:clr>
            <a:srgbClr val="A4A3A4"/>
          </p15:clr>
        </p15:guide>
        <p15:guide id="14" pos="5430">
          <p15:clr>
            <a:srgbClr val="A4A3A4"/>
          </p15:clr>
        </p15:guide>
        <p15:guide id="15" orient="horz" pos="2614">
          <p15:clr>
            <a:srgbClr val="A4A3A4"/>
          </p15:clr>
        </p15:guide>
        <p15:guide id="16" orient="horz" pos="4319">
          <p15:clr>
            <a:srgbClr val="A4A3A4"/>
          </p15:clr>
        </p15:guide>
        <p15:guide id="17" orient="horz" pos="4156">
          <p15:clr>
            <a:srgbClr val="A4A3A4"/>
          </p15:clr>
        </p15:guide>
        <p15:guide id="18" orient="horz" pos="1602">
          <p15:clr>
            <a:srgbClr val="A4A3A4"/>
          </p15:clr>
        </p15:guide>
        <p15:guide id="19" orient="horz" pos="482">
          <p15:clr>
            <a:srgbClr val="A4A3A4"/>
          </p15:clr>
        </p15:guide>
        <p15:guide id="20" orient="horz" pos="37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7" autoAdjust="0"/>
    <p:restoredTop sz="94660"/>
  </p:normalViewPr>
  <p:slideViewPr>
    <p:cSldViewPr showGuides="1">
      <p:cViewPr>
        <p:scale>
          <a:sx n="100" d="100"/>
          <a:sy n="100" d="100"/>
        </p:scale>
        <p:origin x="-1908" y="-582"/>
      </p:cViewPr>
      <p:guideLst>
        <p:guide orient="horz" pos="2160"/>
        <p:guide orient="horz" pos="343"/>
        <p:guide orient="horz" pos="702"/>
        <p:guide orient="horz" pos="3539"/>
        <p:guide orient="horz" pos="4159"/>
        <p:guide orient="horz" pos="4212"/>
        <p:guide orient="horz" pos="4246"/>
        <p:guide orient="horz" pos="235"/>
        <p:guide orient="horz" pos="2614"/>
        <p:guide orient="horz" pos="4319"/>
        <p:guide orient="horz" pos="4156"/>
        <p:guide orient="horz" pos="1602"/>
        <p:guide orient="horz" pos="482"/>
        <p:guide orient="horz" pos="3702"/>
        <p:guide pos="2880"/>
        <p:guide pos="340"/>
        <p:guide pos="2768"/>
        <p:guide pos="3000"/>
        <p:guide pos="4630"/>
        <p:guide pos="543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13C28-AB1C-4570-B86E-D1FAAEE3A8AB}" type="datetimeFigureOut">
              <a:rPr lang="sv-SE" smtClean="0"/>
              <a:pPr/>
              <a:t>2018-01-16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7FC81-0806-41F7-B797-4790D7BE2F4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5826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4BC84-A123-4604-BCB1-FB5128FFDD03}" type="datetimeFigureOut">
              <a:rPr lang="sv-SE" smtClean="0"/>
              <a:pPr/>
              <a:t>2018-01-16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2807-8228-4087-89FD-AC48C95732A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79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13864-A4D1-2848-B1F7-FE6A3122F4C5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379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A2807-8228-4087-89FD-AC48C95732AB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ningsbild ljus bild - sv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756000" y="1341735"/>
            <a:ext cx="7920000" cy="1188000"/>
          </a:xfrm>
        </p:spPr>
        <p:txBody>
          <a:bodyPr anchor="b" anchorCtr="0"/>
          <a:lstStyle>
            <a:lvl1pPr>
              <a:defRPr sz="3600" cap="none" baseline="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756000" y="3597357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namn</a:t>
            </a:r>
            <a:endParaRPr lang="sv-SE" dirty="0"/>
          </a:p>
        </p:txBody>
      </p:sp>
      <p:sp>
        <p:nvSpPr>
          <p:cNvPr id="11" name="Platshållare för 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756000" y="3849357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titel, e-postadress</a:t>
            </a:r>
            <a:endParaRPr lang="sv-SE" dirty="0"/>
          </a:p>
        </p:txBody>
      </p:sp>
      <p:sp>
        <p:nvSpPr>
          <p:cNvPr id="13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4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81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4 bilder och text  -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3999" cy="587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smtClean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1840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2"/>
          </p:nvPr>
        </p:nvSpPr>
        <p:spPr bwMode="black">
          <a:xfrm>
            <a:off x="2530525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 bwMode="black">
          <a:xfrm>
            <a:off x="518400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4" name="Platshållare för bild 8"/>
          <p:cNvSpPr>
            <a:spLocks noGrp="1"/>
          </p:cNvSpPr>
          <p:nvPr>
            <p:ph type="pic" sz="quarter" idx="14"/>
          </p:nvPr>
        </p:nvSpPr>
        <p:spPr bwMode="black">
          <a:xfrm>
            <a:off x="2530525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30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turkos 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1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vit bak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15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vå Tabelldelar - vit ba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Platshållare för tabell 5"/>
          <p:cNvSpPr>
            <a:spLocks noGrp="1"/>
          </p:cNvSpPr>
          <p:nvPr>
            <p:ph type="tbl" sz="quarter" idx="10"/>
          </p:nvPr>
        </p:nvSpPr>
        <p:spPr>
          <a:xfrm>
            <a:off x="518400" y="1602000"/>
            <a:ext cx="3852000" cy="4003200"/>
          </a:xfrm>
        </p:spPr>
        <p:txBody>
          <a:bodyPr/>
          <a:lstStyle/>
          <a:p>
            <a:r>
              <a:rPr lang="sv-SE" smtClean="0"/>
              <a:t>Klicka på ikonen för att lägga till en tabell</a:t>
            </a:r>
            <a:endParaRPr lang="sv-SE"/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4762800" y="1602000"/>
            <a:ext cx="3852000" cy="4003200"/>
          </a:xfrm>
        </p:spPr>
        <p:txBody>
          <a:bodyPr/>
          <a:lstStyle/>
          <a:p>
            <a:r>
              <a:rPr lang="sv-SE" smtClean="0"/>
              <a:t>Klicka på ikonen för att lägga till en tabell</a:t>
            </a:r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6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75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bild mörk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4572000" y="1411200"/>
            <a:ext cx="3841891" cy="1143000"/>
          </a:xfrm>
        </p:spPr>
        <p:txBody>
          <a:bodyPr anchor="b" anchorCtr="0"/>
          <a:lstStyle>
            <a:lvl1pPr>
              <a:defRPr sz="1800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2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82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bild lju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4572000" y="1411200"/>
            <a:ext cx="3841891" cy="1143000"/>
          </a:xfrm>
        </p:spPr>
        <p:txBody>
          <a:bodyPr anchor="b" anchorCtr="0"/>
          <a:lstStyle>
            <a:lvl1pPr>
              <a:defRPr sz="1800" cap="none" baseline="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2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197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ledningsbild mörk bild -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15"/>
          <p:cNvSpPr>
            <a:spLocks noGrp="1"/>
          </p:cNvSpPr>
          <p:nvPr>
            <p:ph type="pic" sz="quarter" idx="10"/>
          </p:nvPr>
        </p:nvSpPr>
        <p:spPr>
          <a:xfrm>
            <a:off x="0" y="-2"/>
            <a:ext cx="9144000" cy="58788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1" name="Rubrik 20"/>
          <p:cNvSpPr>
            <a:spLocks noGrp="1"/>
          </p:cNvSpPr>
          <p:nvPr>
            <p:ph type="title"/>
          </p:nvPr>
        </p:nvSpPr>
        <p:spPr bwMode="black">
          <a:xfrm>
            <a:off x="756000" y="1342800"/>
            <a:ext cx="7920000" cy="1198800"/>
          </a:xfrm>
        </p:spPr>
        <p:txBody>
          <a:bodyPr anchor="b" anchorCtr="0"/>
          <a:lstStyle>
            <a:lvl1pPr>
              <a:defRPr sz="3600" cap="none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755774" y="3594792"/>
            <a:ext cx="5904458" cy="288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Presentatörens namn</a:t>
            </a:r>
            <a:endParaRPr lang="sv-SE" dirty="0"/>
          </a:p>
        </p:txBody>
      </p:sp>
      <p:sp>
        <p:nvSpPr>
          <p:cNvPr id="11" name="Platshållare för 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755774" y="3846784"/>
            <a:ext cx="5904458" cy="2880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Presentatörens titel, e-postadress</a:t>
            </a:r>
          </a:p>
          <a:p>
            <a:pPr lvl="0"/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164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2"/>
          <p:cNvSpPr>
            <a:spLocks noGrp="1"/>
          </p:cNvSpPr>
          <p:nvPr>
            <p:ph idx="1"/>
          </p:nvPr>
        </p:nvSpPr>
        <p:spPr bwMode="black">
          <a:xfrm>
            <a:off x="518864" y="1628775"/>
            <a:ext cx="8101261" cy="39750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5207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,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3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4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,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18400" y="1600200"/>
            <a:ext cx="3852000" cy="40036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852000" cy="40036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816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 innehållsdelar,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 bwMode="black">
          <a:xfrm>
            <a:off x="5184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5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6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829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och text  - turkos bak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1"/>
            <a:ext cx="3852000" cy="2836912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3975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338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och text  - 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1"/>
            <a:ext cx="3852000" cy="2836912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3975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7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28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bilder och text  - turkos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 bwMode="black">
          <a:xfrm>
            <a:off x="4762500" y="1600200"/>
            <a:ext cx="3852000" cy="400367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0"/>
          </p:nvPr>
        </p:nvSpPr>
        <p:spPr bwMode="black">
          <a:xfrm>
            <a:off x="518400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1"/>
          </p:nvPr>
        </p:nvSpPr>
        <p:spPr bwMode="black">
          <a:xfrm>
            <a:off x="518400" y="4624164"/>
            <a:ext cx="3854450" cy="99399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2"/>
          </p:nvPr>
        </p:nvSpPr>
        <p:spPr bwMode="black">
          <a:xfrm>
            <a:off x="2530525" y="1600200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 bwMode="black">
          <a:xfrm>
            <a:off x="518400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4" name="Platshållare för bild 8"/>
          <p:cNvSpPr>
            <a:spLocks noGrp="1"/>
          </p:cNvSpPr>
          <p:nvPr>
            <p:ph type="pic" sz="quarter" idx="14"/>
          </p:nvPr>
        </p:nvSpPr>
        <p:spPr bwMode="black">
          <a:xfrm>
            <a:off x="2530525" y="3140968"/>
            <a:ext cx="1872000" cy="140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4192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 bwMode="white">
          <a:xfrm>
            <a:off x="517730" y="375597"/>
            <a:ext cx="8108333" cy="812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 bwMode="white">
          <a:xfrm>
            <a:off x="518864" y="1628775"/>
            <a:ext cx="8101261" cy="39750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  <a:p>
            <a:pPr marL="1790700" lvl="7" indent="-35242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sv-SE" dirty="0" smtClean="0"/>
              <a:t>Nivå 6</a:t>
            </a:r>
          </a:p>
          <a:p>
            <a:pPr marL="2066925" lvl="8" indent="-27622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sv-SE" dirty="0" smtClean="0"/>
              <a:t>Nivå 7</a:t>
            </a:r>
          </a:p>
          <a:p>
            <a:pPr lvl="5"/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755576" y="6613172"/>
            <a:ext cx="3780000" cy="1271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 smtClean="0"/>
              <a:t>| Titel | Datum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539552" y="6613172"/>
            <a:ext cx="216000" cy="12711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522C35-6AF0-4023-93FE-C73397D367E1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76000"/>
            <a:ext cx="540000" cy="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52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4" r:id="rId2"/>
    <p:sldLayoutId id="2147483650" r:id="rId3"/>
    <p:sldLayoutId id="2147483661" r:id="rId4"/>
    <p:sldLayoutId id="2147483652" r:id="rId5"/>
    <p:sldLayoutId id="2147483662" r:id="rId6"/>
    <p:sldLayoutId id="2147483672" r:id="rId7"/>
    <p:sldLayoutId id="2147483665" r:id="rId8"/>
    <p:sldLayoutId id="2147483676" r:id="rId9"/>
    <p:sldLayoutId id="2147483671" r:id="rId10"/>
    <p:sldLayoutId id="2147483678" r:id="rId11"/>
    <p:sldLayoutId id="2147483673" r:id="rId12"/>
    <p:sldLayoutId id="2147483675" r:id="rId13"/>
    <p:sldLayoutId id="2147483677" r:id="rId14"/>
    <p:sldLayoutId id="2147483667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 cap="none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628650" indent="-27305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903288" indent="-261938" algn="l" defTabSz="914400" rtl="0" eaLnBrk="1" latinLnBrk="0" hangingPunct="1">
        <a:spcBef>
          <a:spcPct val="20000"/>
        </a:spcBef>
        <a:buFont typeface="Arial" pitchFamily="34" charset="0"/>
        <a:buChar char="•"/>
        <a:tabLst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163638" indent="-238125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449388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16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0764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1600" kern="1200" dirty="0" smtClean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>
                <a:solidFill>
                  <a:schemeClr val="accent2"/>
                </a:solidFill>
              </a:rPr>
              <a:t>IPR och avtal</a:t>
            </a:r>
            <a:endParaRPr lang="sv-SE" sz="3200" dirty="0">
              <a:solidFill>
                <a:schemeClr val="accent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Hur  kan ett provningsuppdrag enligt en standardmetod sluta i en konflikt om uppdragsresultaten?</a:t>
            </a:r>
          </a:p>
          <a:p>
            <a:endParaRPr lang="sv-SE" dirty="0" smtClean="0"/>
          </a:p>
          <a:p>
            <a:r>
              <a:rPr lang="sv-SE" dirty="0" smtClean="0"/>
              <a:t>Varför kan institut bli stämda för patentintrång? Får man inte forska på allt?</a:t>
            </a:r>
          </a:p>
          <a:p>
            <a:endParaRPr lang="sv-SE" dirty="0" smtClean="0"/>
          </a:p>
          <a:p>
            <a:r>
              <a:rPr lang="sv-SE" dirty="0" smtClean="0"/>
              <a:t>Varför kan en forskare tvingas byta forskningsområde på grund av stor kreativitet och ett dåligt avtal?</a:t>
            </a:r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380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083" y="2564904"/>
            <a:ext cx="7389314" cy="315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accent2"/>
                </a:solidFill>
              </a:rPr>
              <a:t>IPR-kompetens</a:t>
            </a:r>
            <a:r>
              <a:rPr lang="sv-SE" dirty="0" smtClean="0">
                <a:solidFill>
                  <a:schemeClr val="accent2"/>
                </a:solidFill>
              </a:rPr>
              <a:t> krävs för framtiden</a:t>
            </a:r>
            <a:endParaRPr lang="sv-SE" dirty="0">
              <a:solidFill>
                <a:schemeClr val="accent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3528" y="1052736"/>
            <a:ext cx="7344816" cy="374441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sv-SE" sz="1600" dirty="0" smtClean="0"/>
              <a:t>Växande betydelse i näringsliv och samhälle</a:t>
            </a:r>
          </a:p>
          <a:p>
            <a:pPr>
              <a:spcBef>
                <a:spcPts val="600"/>
              </a:spcBef>
            </a:pPr>
            <a:r>
              <a:rPr lang="sv-SE" sz="1600" dirty="0" smtClean="0"/>
              <a:t>Open innovation ställer nya krav på strategi</a:t>
            </a:r>
          </a:p>
          <a:p>
            <a:pPr>
              <a:spcBef>
                <a:spcPts val="600"/>
              </a:spcBef>
            </a:pPr>
            <a:r>
              <a:rPr lang="sv-SE" sz="1600" dirty="0" smtClean="0"/>
              <a:t>Viktiga </a:t>
            </a:r>
            <a:r>
              <a:rPr lang="sv-SE" sz="1600" dirty="0" smtClean="0"/>
              <a:t>forskningsområden som är helt beroende av våra egna patent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294967295"/>
          </p:nvPr>
        </p:nvSpPr>
        <p:spPr>
          <a:xfrm>
            <a:off x="8138982" y="6415656"/>
            <a:ext cx="913514" cy="365125"/>
          </a:xfrm>
          <a:prstGeom prst="rect">
            <a:avLst/>
          </a:prstGeom>
        </p:spPr>
        <p:txBody>
          <a:bodyPr/>
          <a:lstStyle/>
          <a:p>
            <a:fld id="{6A0594BF-A1F5-B942-9329-9D66FEF4FE5A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38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accent2"/>
                </a:solidFill>
              </a:rPr>
              <a:t>IPR och avtal kommer att handla om</a:t>
            </a:r>
            <a:endParaRPr lang="sv-SE" dirty="0">
              <a:solidFill>
                <a:schemeClr val="accent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Grundläggande </a:t>
            </a:r>
            <a:r>
              <a:rPr lang="sv-SE" dirty="0" err="1" smtClean="0"/>
              <a:t>IPR-kunskap</a:t>
            </a:r>
            <a:r>
              <a:rPr lang="sv-SE" dirty="0" smtClean="0"/>
              <a:t> (patent, copyright, varumärken mm)</a:t>
            </a:r>
          </a:p>
          <a:p>
            <a:r>
              <a:rPr lang="sv-SE" dirty="0" smtClean="0"/>
              <a:t>Lagar och kollektivavtal </a:t>
            </a:r>
          </a:p>
          <a:p>
            <a:r>
              <a:rPr lang="sv-SE" dirty="0" smtClean="0"/>
              <a:t>Reflektioner och ev. framtagning av det egna företagets IPR-policy </a:t>
            </a:r>
            <a:endParaRPr lang="sv-SE" dirty="0" smtClean="0"/>
          </a:p>
          <a:p>
            <a:r>
              <a:rPr lang="sv-SE" dirty="0" smtClean="0"/>
              <a:t>Projekt- och uppdragsavtal och IPR</a:t>
            </a:r>
          </a:p>
          <a:p>
            <a:r>
              <a:rPr lang="sv-SE" dirty="0" smtClean="0"/>
              <a:t>Rollspel kring projektavtal</a:t>
            </a:r>
          </a:p>
          <a:p>
            <a:pPr>
              <a:buNone/>
            </a:pPr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380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accent2"/>
                </a:solidFill>
              </a:rPr>
              <a:t>Med kunskap om IPR och avtal kan du</a:t>
            </a:r>
            <a:endParaRPr lang="sv-SE" dirty="0">
              <a:solidFill>
                <a:schemeClr val="accent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864" y="1628775"/>
            <a:ext cx="8101261" cy="1728217"/>
          </a:xfrm>
        </p:spPr>
        <p:txBody>
          <a:bodyPr/>
          <a:lstStyle/>
          <a:p>
            <a:r>
              <a:rPr lang="sv-SE" dirty="0" smtClean="0"/>
              <a:t>Använda patentansökningar för att sälja uppdrag och projekt</a:t>
            </a:r>
          </a:p>
          <a:p>
            <a:r>
              <a:rPr lang="sv-SE" dirty="0" smtClean="0"/>
              <a:t>Behålla kontrollen över din bästa idéer</a:t>
            </a:r>
          </a:p>
          <a:p>
            <a:r>
              <a:rPr lang="sv-SE" dirty="0" smtClean="0"/>
              <a:t>Få bättre argument när du förhandlar med företag om avtal</a:t>
            </a:r>
          </a:p>
          <a:p>
            <a:pPr>
              <a:buNone/>
            </a:pPr>
            <a:endParaRPr lang="sv-SE" dirty="0" smtClean="0"/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F522C35-6AF0-4023-93FE-C73397D367E1}" type="slidenum">
              <a:rPr lang="sv-SE" smtClean="0"/>
              <a:pPr/>
              <a:t>4</a:t>
            </a:fld>
            <a:endParaRPr lang="sv-SE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573016"/>
            <a:ext cx="4968552" cy="200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3131840" y="5517232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 smtClean="0"/>
              <a:t>Fraunhofers</a:t>
            </a:r>
            <a:r>
              <a:rPr lang="sv-SE" sz="1200" dirty="0" smtClean="0"/>
              <a:t> intäkter av IPR</a:t>
            </a:r>
            <a:endParaRPr lang="sv-SE" sz="1200" dirty="0"/>
          </a:p>
        </p:txBody>
      </p:sp>
      <p:sp>
        <p:nvSpPr>
          <p:cNvPr id="7" name="textruta 6"/>
          <p:cNvSpPr txBox="1"/>
          <p:nvPr/>
        </p:nvSpPr>
        <p:spPr>
          <a:xfrm>
            <a:off x="7164288" y="3933056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Licensintäkter</a:t>
            </a:r>
            <a:endParaRPr lang="sv-SE" sz="1400" dirty="0"/>
          </a:p>
        </p:txBody>
      </p:sp>
      <p:sp>
        <p:nvSpPr>
          <p:cNvPr id="8" name="textruta 7"/>
          <p:cNvSpPr txBox="1"/>
          <p:nvPr/>
        </p:nvSpPr>
        <p:spPr>
          <a:xfrm>
            <a:off x="7020272" y="3429000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Avknoppningsintäkter</a:t>
            </a:r>
            <a:endParaRPr lang="sv-SE" sz="1400" dirty="0"/>
          </a:p>
        </p:txBody>
      </p:sp>
      <p:sp>
        <p:nvSpPr>
          <p:cNvPr id="9" name="textruta 8"/>
          <p:cNvSpPr txBox="1"/>
          <p:nvPr/>
        </p:nvSpPr>
        <p:spPr>
          <a:xfrm>
            <a:off x="7164288" y="443711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Uppdrag till licenstagare</a:t>
            </a:r>
            <a:endParaRPr lang="sv-SE" sz="1400" dirty="0"/>
          </a:p>
        </p:txBody>
      </p:sp>
      <p:cxnSp>
        <p:nvCxnSpPr>
          <p:cNvPr id="11" name="Rak pil 10"/>
          <p:cNvCxnSpPr/>
          <p:nvPr/>
        </p:nvCxnSpPr>
        <p:spPr>
          <a:xfrm flipH="1">
            <a:off x="6372200" y="4653136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 12"/>
          <p:cNvCxnSpPr/>
          <p:nvPr/>
        </p:nvCxnSpPr>
        <p:spPr>
          <a:xfrm flipH="1">
            <a:off x="6372200" y="4077072"/>
            <a:ext cx="720080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 14"/>
          <p:cNvCxnSpPr>
            <a:stCxn id="8" idx="1"/>
          </p:cNvCxnSpPr>
          <p:nvPr/>
        </p:nvCxnSpPr>
        <p:spPr>
          <a:xfrm flipH="1">
            <a:off x="6444208" y="3582889"/>
            <a:ext cx="576064" cy="4221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971512819320eb049776154f7d9b6d86730a"/>
</p:tagLst>
</file>

<file path=ppt/theme/theme1.xml><?xml version="1.0" encoding="utf-8"?>
<a:theme xmlns:a="http://schemas.openxmlformats.org/drawingml/2006/main" name="SWEREA grundmall">
  <a:themeElements>
    <a:clrScheme name="Swerea">
      <a:dk1>
        <a:sysClr val="windowText" lastClr="000000"/>
      </a:dk1>
      <a:lt1>
        <a:sysClr val="window" lastClr="FFFFFF"/>
      </a:lt1>
      <a:dk2>
        <a:srgbClr val="004990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69331F"/>
      </a:accent4>
      <a:accent5>
        <a:srgbClr val="80BD26"/>
      </a:accent5>
      <a:accent6>
        <a:srgbClr val="9FCBED"/>
      </a:accent6>
      <a:hlink>
        <a:srgbClr val="004990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SWEREA grundmall.potx" id="{7747404C-D541-4012-9450-B6F449A2ABFC}" vid="{86CFF82D-BA8D-45A6-A712-C823CBB89C50}"/>
    </a:ext>
  </a:extLst>
</a:theme>
</file>

<file path=ppt/theme/theme2.xml><?xml version="1.0" encoding="utf-8"?>
<a:theme xmlns:a="http://schemas.openxmlformats.org/drawingml/2006/main" name="Office-tema">
  <a:themeElements>
    <a:clrScheme name="SWERE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FFF203"/>
      </a:accent4>
      <a:accent5>
        <a:srgbClr val="69331F"/>
      </a:accent5>
      <a:accent6>
        <a:srgbClr val="9FCBED"/>
      </a:accent6>
      <a:hlink>
        <a:srgbClr val="0000FF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WERE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8C99"/>
      </a:accent1>
      <a:accent2>
        <a:srgbClr val="004990"/>
      </a:accent2>
      <a:accent3>
        <a:srgbClr val="387C2B"/>
      </a:accent3>
      <a:accent4>
        <a:srgbClr val="FFF203"/>
      </a:accent4>
      <a:accent5>
        <a:srgbClr val="69331F"/>
      </a:accent5>
      <a:accent6>
        <a:srgbClr val="9FCBED"/>
      </a:accent6>
      <a:hlink>
        <a:srgbClr val="0000FF"/>
      </a:hlink>
      <a:folHlink>
        <a:srgbClr val="800080"/>
      </a:folHlink>
    </a:clrScheme>
    <a:fontScheme name="SWER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81BB803FA1D847994448D1DD14F69A" ma:contentTypeVersion="4" ma:contentTypeDescription="Skapa ett nytt dokument." ma:contentTypeScope="" ma:versionID="2f301a2cc32a45e115a72129bf9cc085">
  <xsd:schema xmlns:xsd="http://www.w3.org/2001/XMLSchema" xmlns:xs="http://www.w3.org/2001/XMLSchema" xmlns:p="http://schemas.microsoft.com/office/2006/metadata/properties" xmlns:ns2="252e1e87-c590-4c20-ad80-0a5cb02ade5b" xmlns:ns3="46957d2f-25d6-434d-aedd-cc6e05ccad0d" targetNamespace="http://schemas.microsoft.com/office/2006/metadata/properties" ma:root="true" ma:fieldsID="a39d530f95bd9956e3029f269bc30445" ns2:_="" ns3:_="">
    <xsd:import namespace="252e1e87-c590-4c20-ad80-0a5cb02ade5b"/>
    <xsd:import namespace="46957d2f-25d6-434d-aedd-cc6e05cca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e1e87-c590-4c20-ad80-0a5cb02ade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957d2f-25d6-434d-aedd-cc6e05cca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56C9CE-554E-40BA-82AB-32A1E2C1A2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37E143-341C-413B-AEAD-54F2DA87CD73}">
  <ds:schemaRefs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BEB40CA-7228-4454-AE84-9C530052F37F}"/>
</file>

<file path=docProps/app.xml><?xml version="1.0" encoding="utf-8"?>
<Properties xmlns="http://schemas.openxmlformats.org/officeDocument/2006/extended-properties" xmlns:vt="http://schemas.openxmlformats.org/officeDocument/2006/docPropsVTypes">
  <Template>SWEREA grundmall</Template>
  <TotalTime>91</TotalTime>
  <Words>161</Words>
  <Application>Microsoft Office PowerPoint</Application>
  <PresentationFormat>Bildspel på skärmen (4:3)</PresentationFormat>
  <Paragraphs>30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SWEREA grundmall</vt:lpstr>
      <vt:lpstr>IPR och avtal</vt:lpstr>
      <vt:lpstr>IPR-kompetens krävs för framtiden</vt:lpstr>
      <vt:lpstr>IPR och avtal kommer att handla om</vt:lpstr>
      <vt:lpstr>Med kunskap om IPR och avtal kan du</vt:lpstr>
    </vt:vector>
  </TitlesOfParts>
  <Company>Swerea IVF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Elis Carlström</dc:creator>
  <cp:lastModifiedBy>Magnus Olsson</cp:lastModifiedBy>
  <cp:revision>15</cp:revision>
  <cp:lastPrinted>2013-09-03T06:31:49Z</cp:lastPrinted>
  <dcterms:created xsi:type="dcterms:W3CDTF">2015-07-31T14:11:12Z</dcterms:created>
  <dcterms:modified xsi:type="dcterms:W3CDTF">2018-01-16T14:47:14Z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0x0101000D81BB803FA1D847994448D1DD14F69A</vt:lpwstr>
  </property>
</Properties>
</file>